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57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453" r:id="rId9"/>
    <p:sldId id="284" r:id="rId10"/>
    <p:sldId id="455" r:id="rId11"/>
    <p:sldId id="454" r:id="rId12"/>
    <p:sldId id="462" r:id="rId13"/>
    <p:sldId id="456" r:id="rId14"/>
    <p:sldId id="457" r:id="rId15"/>
    <p:sldId id="458" r:id="rId16"/>
    <p:sldId id="459" r:id="rId17"/>
    <p:sldId id="285" r:id="rId18"/>
    <p:sldId id="269" r:id="rId19"/>
    <p:sldId id="263" r:id="rId20"/>
    <p:sldId id="265" r:id="rId21"/>
    <p:sldId id="266" r:id="rId22"/>
    <p:sldId id="267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81" r:id="rId34"/>
    <p:sldId id="279" r:id="rId35"/>
    <p:sldId id="463" r:id="rId36"/>
    <p:sldId id="287" r:id="rId37"/>
    <p:sldId id="465" r:id="rId38"/>
    <p:sldId id="288" r:id="rId39"/>
    <p:sldId id="466" r:id="rId40"/>
    <p:sldId id="467" r:id="rId41"/>
    <p:sldId id="464" r:id="rId42"/>
    <p:sldId id="468" r:id="rId43"/>
    <p:sldId id="469" r:id="rId44"/>
    <p:sldId id="470" r:id="rId45"/>
    <p:sldId id="471" r:id="rId46"/>
    <p:sldId id="473" r:id="rId47"/>
    <p:sldId id="474" r:id="rId48"/>
    <p:sldId id="475" r:id="rId49"/>
    <p:sldId id="282" r:id="rId50"/>
    <p:sldId id="283" r:id="rId51"/>
    <p:sldId id="286" r:id="rId52"/>
    <p:sldId id="289" r:id="rId53"/>
    <p:sldId id="296" r:id="rId54"/>
    <p:sldId id="460" r:id="rId55"/>
    <p:sldId id="46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FA89B-7770-4F24-9D6E-8732AEBD901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D838F3-7644-400E-B315-F7CA9D28D2CF}">
      <dgm:prSet/>
      <dgm:spPr/>
      <dgm:t>
        <a:bodyPr/>
        <a:lstStyle/>
        <a:p>
          <a:r>
            <a:rPr lang="en-US" dirty="0"/>
            <a:t>STEM professionals defining ethics.</a:t>
          </a:r>
        </a:p>
      </dgm:t>
    </dgm:pt>
    <dgm:pt modelId="{63AA2511-1A80-4589-8EA7-AFAF48C63527}" type="parTrans" cxnId="{464AABD0-F34F-4FD3-81BC-31C679F0D1D8}">
      <dgm:prSet/>
      <dgm:spPr/>
      <dgm:t>
        <a:bodyPr/>
        <a:lstStyle/>
        <a:p>
          <a:endParaRPr lang="en-US"/>
        </a:p>
      </dgm:t>
    </dgm:pt>
    <dgm:pt modelId="{5E38C3EF-A8F2-4489-851D-8A2CEF70D71B}" type="sibTrans" cxnId="{464AABD0-F34F-4FD3-81BC-31C679F0D1D8}">
      <dgm:prSet/>
      <dgm:spPr/>
      <dgm:t>
        <a:bodyPr/>
        <a:lstStyle/>
        <a:p>
          <a:endParaRPr lang="en-US"/>
        </a:p>
      </dgm:t>
    </dgm:pt>
    <dgm:pt modelId="{76BEE5AF-B5C3-47C6-95FD-ED94CE265E31}">
      <dgm:prSet/>
      <dgm:spPr/>
      <dgm:t>
        <a:bodyPr/>
        <a:lstStyle/>
        <a:p>
          <a:r>
            <a:rPr lang="en-US"/>
            <a:t>Many times an afterthought.</a:t>
          </a:r>
        </a:p>
      </dgm:t>
    </dgm:pt>
    <dgm:pt modelId="{3E5EB4F9-7C38-4C23-A54C-04B80E86C9A2}" type="parTrans" cxnId="{5CE02A88-B7A9-4614-9AC4-6DA0AE5D39F0}">
      <dgm:prSet/>
      <dgm:spPr/>
      <dgm:t>
        <a:bodyPr/>
        <a:lstStyle/>
        <a:p>
          <a:endParaRPr lang="en-US"/>
        </a:p>
      </dgm:t>
    </dgm:pt>
    <dgm:pt modelId="{822F3E3D-02B6-48F5-B353-EE41B3D8900A}" type="sibTrans" cxnId="{5CE02A88-B7A9-4614-9AC4-6DA0AE5D39F0}">
      <dgm:prSet/>
      <dgm:spPr/>
      <dgm:t>
        <a:bodyPr/>
        <a:lstStyle/>
        <a:p>
          <a:endParaRPr lang="en-US"/>
        </a:p>
      </dgm:t>
    </dgm:pt>
    <dgm:pt modelId="{4962BF51-A518-B247-8041-E80CC7F95747}" type="pres">
      <dgm:prSet presAssocID="{E12FA89B-7770-4F24-9D6E-8732AEBD901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EFFF1E-A890-0143-B7C3-D8547C6F8926}" type="pres">
      <dgm:prSet presAssocID="{97D838F3-7644-400E-B315-F7CA9D28D2CF}" presName="hierRoot1" presStyleCnt="0"/>
      <dgm:spPr/>
    </dgm:pt>
    <dgm:pt modelId="{7DB2D27E-8E62-2643-9116-C16F2D9A935A}" type="pres">
      <dgm:prSet presAssocID="{97D838F3-7644-400E-B315-F7CA9D28D2CF}" presName="composite" presStyleCnt="0"/>
      <dgm:spPr/>
    </dgm:pt>
    <dgm:pt modelId="{3D6A2341-A494-FA44-894F-F5CB86656526}" type="pres">
      <dgm:prSet presAssocID="{97D838F3-7644-400E-B315-F7CA9D28D2CF}" presName="background" presStyleLbl="node0" presStyleIdx="0" presStyleCnt="2"/>
      <dgm:spPr/>
    </dgm:pt>
    <dgm:pt modelId="{E9463A83-47E5-3A41-9DA8-7351D79DC015}" type="pres">
      <dgm:prSet presAssocID="{97D838F3-7644-400E-B315-F7CA9D28D2CF}" presName="text" presStyleLbl="fgAcc0" presStyleIdx="0" presStyleCnt="2">
        <dgm:presLayoutVars>
          <dgm:chPref val="3"/>
        </dgm:presLayoutVars>
      </dgm:prSet>
      <dgm:spPr/>
    </dgm:pt>
    <dgm:pt modelId="{12ABDC82-B278-8548-AFA5-73753DD67A68}" type="pres">
      <dgm:prSet presAssocID="{97D838F3-7644-400E-B315-F7CA9D28D2CF}" presName="hierChild2" presStyleCnt="0"/>
      <dgm:spPr/>
    </dgm:pt>
    <dgm:pt modelId="{DDCC12D3-DE45-3841-B2CB-CD1C6B7D9C70}" type="pres">
      <dgm:prSet presAssocID="{76BEE5AF-B5C3-47C6-95FD-ED94CE265E31}" presName="hierRoot1" presStyleCnt="0"/>
      <dgm:spPr/>
    </dgm:pt>
    <dgm:pt modelId="{7A405EBE-DD79-6546-9FE9-A9F1FE3028F1}" type="pres">
      <dgm:prSet presAssocID="{76BEE5AF-B5C3-47C6-95FD-ED94CE265E31}" presName="composite" presStyleCnt="0"/>
      <dgm:spPr/>
    </dgm:pt>
    <dgm:pt modelId="{3E362420-32B9-004B-9625-E921B304921A}" type="pres">
      <dgm:prSet presAssocID="{76BEE5AF-B5C3-47C6-95FD-ED94CE265E31}" presName="background" presStyleLbl="node0" presStyleIdx="1" presStyleCnt="2"/>
      <dgm:spPr/>
    </dgm:pt>
    <dgm:pt modelId="{5F6268F3-4231-2644-9A35-CC8E2831F98F}" type="pres">
      <dgm:prSet presAssocID="{76BEE5AF-B5C3-47C6-95FD-ED94CE265E31}" presName="text" presStyleLbl="fgAcc0" presStyleIdx="1" presStyleCnt="2">
        <dgm:presLayoutVars>
          <dgm:chPref val="3"/>
        </dgm:presLayoutVars>
      </dgm:prSet>
      <dgm:spPr/>
    </dgm:pt>
    <dgm:pt modelId="{AD3EA809-7836-4E4D-896F-C101ADB8ED28}" type="pres">
      <dgm:prSet presAssocID="{76BEE5AF-B5C3-47C6-95FD-ED94CE265E31}" presName="hierChild2" presStyleCnt="0"/>
      <dgm:spPr/>
    </dgm:pt>
  </dgm:ptLst>
  <dgm:cxnLst>
    <dgm:cxn modelId="{74A0F44D-3A29-2B4F-8A03-A73EEA1BE995}" type="presOf" srcId="{E12FA89B-7770-4F24-9D6E-8732AEBD9015}" destId="{4962BF51-A518-B247-8041-E80CC7F95747}" srcOrd="0" destOrd="0" presId="urn:microsoft.com/office/officeart/2005/8/layout/hierarchy1"/>
    <dgm:cxn modelId="{5FCAD463-DE50-0549-AEC2-9FA38F124E55}" type="presOf" srcId="{76BEE5AF-B5C3-47C6-95FD-ED94CE265E31}" destId="{5F6268F3-4231-2644-9A35-CC8E2831F98F}" srcOrd="0" destOrd="0" presId="urn:microsoft.com/office/officeart/2005/8/layout/hierarchy1"/>
    <dgm:cxn modelId="{5CE02A88-B7A9-4614-9AC4-6DA0AE5D39F0}" srcId="{E12FA89B-7770-4F24-9D6E-8732AEBD9015}" destId="{76BEE5AF-B5C3-47C6-95FD-ED94CE265E31}" srcOrd="1" destOrd="0" parTransId="{3E5EB4F9-7C38-4C23-A54C-04B80E86C9A2}" sibTransId="{822F3E3D-02B6-48F5-B353-EE41B3D8900A}"/>
    <dgm:cxn modelId="{2C1F2FA4-6498-E445-A9C0-71237A498DA1}" type="presOf" srcId="{97D838F3-7644-400E-B315-F7CA9D28D2CF}" destId="{E9463A83-47E5-3A41-9DA8-7351D79DC015}" srcOrd="0" destOrd="0" presId="urn:microsoft.com/office/officeart/2005/8/layout/hierarchy1"/>
    <dgm:cxn modelId="{464AABD0-F34F-4FD3-81BC-31C679F0D1D8}" srcId="{E12FA89B-7770-4F24-9D6E-8732AEBD9015}" destId="{97D838F3-7644-400E-B315-F7CA9D28D2CF}" srcOrd="0" destOrd="0" parTransId="{63AA2511-1A80-4589-8EA7-AFAF48C63527}" sibTransId="{5E38C3EF-A8F2-4489-851D-8A2CEF70D71B}"/>
    <dgm:cxn modelId="{464A06B0-D5B1-3E45-8B7A-813BB122F8D9}" type="presParOf" srcId="{4962BF51-A518-B247-8041-E80CC7F95747}" destId="{A4EFFF1E-A890-0143-B7C3-D8547C6F8926}" srcOrd="0" destOrd="0" presId="urn:microsoft.com/office/officeart/2005/8/layout/hierarchy1"/>
    <dgm:cxn modelId="{409FF6BB-6900-3241-864D-B7ADB121D096}" type="presParOf" srcId="{A4EFFF1E-A890-0143-B7C3-D8547C6F8926}" destId="{7DB2D27E-8E62-2643-9116-C16F2D9A935A}" srcOrd="0" destOrd="0" presId="urn:microsoft.com/office/officeart/2005/8/layout/hierarchy1"/>
    <dgm:cxn modelId="{604D650E-48FA-C247-A547-52BEB44DDBE3}" type="presParOf" srcId="{7DB2D27E-8E62-2643-9116-C16F2D9A935A}" destId="{3D6A2341-A494-FA44-894F-F5CB86656526}" srcOrd="0" destOrd="0" presId="urn:microsoft.com/office/officeart/2005/8/layout/hierarchy1"/>
    <dgm:cxn modelId="{DA7EB047-D8FF-5A41-851A-52D0D3B316C2}" type="presParOf" srcId="{7DB2D27E-8E62-2643-9116-C16F2D9A935A}" destId="{E9463A83-47E5-3A41-9DA8-7351D79DC015}" srcOrd="1" destOrd="0" presId="urn:microsoft.com/office/officeart/2005/8/layout/hierarchy1"/>
    <dgm:cxn modelId="{1169538C-11FF-CA40-92E5-4E7FE9C6889D}" type="presParOf" srcId="{A4EFFF1E-A890-0143-B7C3-D8547C6F8926}" destId="{12ABDC82-B278-8548-AFA5-73753DD67A68}" srcOrd="1" destOrd="0" presId="urn:microsoft.com/office/officeart/2005/8/layout/hierarchy1"/>
    <dgm:cxn modelId="{BE7518FF-BBCA-FD4F-BFB7-E043C597E133}" type="presParOf" srcId="{4962BF51-A518-B247-8041-E80CC7F95747}" destId="{DDCC12D3-DE45-3841-B2CB-CD1C6B7D9C70}" srcOrd="1" destOrd="0" presId="urn:microsoft.com/office/officeart/2005/8/layout/hierarchy1"/>
    <dgm:cxn modelId="{7B604808-05FA-684C-8549-3B5F834D5677}" type="presParOf" srcId="{DDCC12D3-DE45-3841-B2CB-CD1C6B7D9C70}" destId="{7A405EBE-DD79-6546-9FE9-A9F1FE3028F1}" srcOrd="0" destOrd="0" presId="urn:microsoft.com/office/officeart/2005/8/layout/hierarchy1"/>
    <dgm:cxn modelId="{569A6D81-CC11-A448-BA08-EA5341EDD75B}" type="presParOf" srcId="{7A405EBE-DD79-6546-9FE9-A9F1FE3028F1}" destId="{3E362420-32B9-004B-9625-E921B304921A}" srcOrd="0" destOrd="0" presId="urn:microsoft.com/office/officeart/2005/8/layout/hierarchy1"/>
    <dgm:cxn modelId="{F3B6AA46-0577-6E4A-9E0F-B45E5576721C}" type="presParOf" srcId="{7A405EBE-DD79-6546-9FE9-A9F1FE3028F1}" destId="{5F6268F3-4231-2644-9A35-CC8E2831F98F}" srcOrd="1" destOrd="0" presId="urn:microsoft.com/office/officeart/2005/8/layout/hierarchy1"/>
    <dgm:cxn modelId="{99CACFC6-099E-2B4E-BA48-E95125ECE33A}" type="presParOf" srcId="{DDCC12D3-DE45-3841-B2CB-CD1C6B7D9C70}" destId="{AD3EA809-7836-4E4D-896F-C101ADB8ED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A2341-A494-FA44-894F-F5CB86656526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63A83-47E5-3A41-9DA8-7351D79DC015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STEM professionals defining ethics.</a:t>
          </a:r>
        </a:p>
      </dsp:txBody>
      <dsp:txXfrm>
        <a:off x="560236" y="832323"/>
        <a:ext cx="4149382" cy="2576345"/>
      </dsp:txXfrm>
    </dsp:sp>
    <dsp:sp modelId="{3E362420-32B9-004B-9625-E921B304921A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268F3-4231-2644-9A35-CC8E2831F98F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Many times an afterthought.</a:t>
          </a:r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9746D-36C2-D944-9C1D-50606344CC5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5B08-DEA2-D447-AE24-159EC9569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3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are taking Echo and Google Home out of their homes because they’re concerned with their privacy.</a:t>
            </a:r>
          </a:p>
          <a:p>
            <a:pPr lvl="1"/>
            <a:r>
              <a:rPr lang="en-US" dirty="0"/>
              <a:t>How will they behave when it is an issue of safety?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5B08-DEA2-D447-AE24-159EC9569D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0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5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1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4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6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5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2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7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03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30" r:id="rId5"/>
    <p:sldLayoutId id="2147483724" r:id="rId6"/>
    <p:sldLayoutId id="2147483725" r:id="rId7"/>
    <p:sldLayoutId id="2147483726" r:id="rId8"/>
    <p:sldLayoutId id="2147483729" r:id="rId9"/>
    <p:sldLayoutId id="2147483728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1.jpeg"/><Relationship Id="rId5" Type="http://schemas.openxmlformats.org/officeDocument/2006/relationships/image" Target="../media/image6.jpg"/><Relationship Id="rId10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A2D9F-EA01-0146-B4EF-3DEADEBD4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sz="8900"/>
              <a:t>AI Ethics, </a:t>
            </a:r>
            <a:br>
              <a:rPr lang="en-US" sz="8900"/>
            </a:br>
            <a:r>
              <a:rPr lang="en-US" sz="8900"/>
              <a:t>Innovation, </a:t>
            </a:r>
            <a:br>
              <a:rPr lang="en-US" sz="8900"/>
            </a:br>
            <a:r>
              <a:rPr lang="en-US" sz="8900"/>
              <a:t>&amp; Accessibility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F341B-E7FF-0348-B886-00349E5A0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Emily Hand, Ph.D.</a:t>
            </a:r>
          </a:p>
          <a:p>
            <a:pPr>
              <a:lnSpc>
                <a:spcPct val="100000"/>
              </a:lnSpc>
            </a:pPr>
            <a:r>
              <a:rPr lang="en-US" sz="1500" dirty="0" err="1">
                <a:solidFill>
                  <a:srgbClr val="FFFFFF"/>
                </a:solidFill>
              </a:rPr>
              <a:t>emhand@unr.edu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3632A-A22F-104D-9105-E30432A1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16A6-6F20-A54C-AF1A-528AC34C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What-If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F95FE-3D85-6E48-97E3-B422B812A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288" y="1957082"/>
            <a:ext cx="7504112" cy="19110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10218-C164-204C-96C0-A46AB3AA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EA85B6-D1C3-7945-90E3-F4FB0AE9712D}"/>
              </a:ext>
            </a:extLst>
          </p:cNvPr>
          <p:cNvSpPr txBox="1"/>
          <p:nvPr/>
        </p:nvSpPr>
        <p:spPr>
          <a:xfrm>
            <a:off x="0" y="6487814"/>
            <a:ext cx="103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Fairness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0188A-F827-3446-B5B2-BAA977E3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116" y="3868175"/>
            <a:ext cx="7363284" cy="2386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8E23-0C11-3048-ADA1-27162254E578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67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8604-C0F2-FE4A-9ABB-B439D718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IBM’s AI Fairness 360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0BAB1-68AB-C34C-8DE5-8892739BF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4" t="5868" r="11247"/>
          <a:stretch/>
        </p:blipFill>
        <p:spPr>
          <a:xfrm>
            <a:off x="2995612" y="2257424"/>
            <a:ext cx="6200776" cy="35401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2EFC6-85B7-7C41-A124-D6BC0006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F194F-EFFD-1344-A104-653D2FCAB869}"/>
              </a:ext>
            </a:extLst>
          </p:cNvPr>
          <p:cNvSpPr txBox="1"/>
          <p:nvPr/>
        </p:nvSpPr>
        <p:spPr>
          <a:xfrm>
            <a:off x="0" y="6487814"/>
            <a:ext cx="103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Fairness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309C1-8D40-0D45-B4A3-DB5B3FCEE25C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0621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8604-C0F2-FE4A-9ABB-B439D718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IBM’s AI Fairness 360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0BAB1-68AB-C34C-8DE5-8892739BF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4" t="5868" r="11247"/>
          <a:stretch/>
        </p:blipFill>
        <p:spPr>
          <a:xfrm>
            <a:off x="2995612" y="2257424"/>
            <a:ext cx="6200776" cy="35401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2EFC6-85B7-7C41-A124-D6BC0006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F194F-EFFD-1344-A104-653D2FCAB869}"/>
              </a:ext>
            </a:extLst>
          </p:cNvPr>
          <p:cNvSpPr txBox="1"/>
          <p:nvPr/>
        </p:nvSpPr>
        <p:spPr>
          <a:xfrm>
            <a:off x="0" y="6487814"/>
            <a:ext cx="103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Fairness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AAFAE7-E3A6-5445-9D74-FDFB5C843C35}"/>
              </a:ext>
            </a:extLst>
          </p:cNvPr>
          <p:cNvSpPr/>
          <p:nvPr/>
        </p:nvSpPr>
        <p:spPr>
          <a:xfrm>
            <a:off x="7029451" y="1737360"/>
            <a:ext cx="2312258" cy="14507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9C393-C11A-2140-A8F9-3AFEE3D281E4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956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7AA1-603B-C141-AB02-5B0172FD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Adversarial Robustness Toolkit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F863-F471-8843-8335-681E8B2F3251}"/>
              </a:ext>
            </a:extLst>
          </p:cNvPr>
          <p:cNvSpPr txBox="1"/>
          <p:nvPr/>
        </p:nvSpPr>
        <p:spPr>
          <a:xfrm>
            <a:off x="0" y="6487814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Robustness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812FD-91A7-7948-93D0-91423661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FAE2F9-79AD-C443-A40F-D7F4B70B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2794" y="2108200"/>
            <a:ext cx="6706738" cy="376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10BD5-9127-874B-A531-4D158621F0E6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1041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7AA1-603B-C141-AB02-5B0172FD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F863-F471-8843-8335-681E8B2F3251}"/>
              </a:ext>
            </a:extLst>
          </p:cNvPr>
          <p:cNvSpPr txBox="1"/>
          <p:nvPr/>
        </p:nvSpPr>
        <p:spPr>
          <a:xfrm>
            <a:off x="0" y="6487814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Transparency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2A6E0-CC61-4242-AF28-B2CBFB94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0597ED-8524-5347-9B4F-BD95BAE25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935" y="2108200"/>
            <a:ext cx="9370455" cy="3760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A80B6-7A9A-1F45-9C12-F689A3D168C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1911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7AA1-603B-C141-AB02-5B0172FD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Explainability</a:t>
            </a:r>
            <a:r>
              <a:rPr lang="en-US" dirty="0"/>
              <a:t> 360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BDF57-F066-0146-A1D2-6838E2553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431" y="2108200"/>
            <a:ext cx="5373464" cy="37607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F3F863-F471-8843-8335-681E8B2F3251}"/>
              </a:ext>
            </a:extLst>
          </p:cNvPr>
          <p:cNvSpPr txBox="1"/>
          <p:nvPr/>
        </p:nvSpPr>
        <p:spPr>
          <a:xfrm>
            <a:off x="0" y="648781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Explainability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E57C1-079B-4849-A06F-EFF4D5A1E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EAD108-15AD-204D-BE23-6044068AAA48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145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CADE-2F65-7445-918D-8FD7AAC6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789-4034-3443-9CCE-AB0D3C2C7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these get to the heart of what it means for a system to be ethical.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5F80B-0ED6-3240-9F4A-91A91815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94CF2-E1E0-924B-A1E5-D31BF5D6EE69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0506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58AB-097B-CA42-8563-5402B4C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Problems with “Ethical AI”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36A2A-E7D8-A941-8DD3-E0974D12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B6274B0-B63F-416A-8D1E-30AC2529F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953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80F9C1-FCC8-1640-B193-27746C451B63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0311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F1038-E0A7-6742-9F2D-C99C1E5E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Ethical AI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2C98E-7224-4F4C-A76C-FD24B886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Artificial Intelligence that is Ethical</a:t>
            </a:r>
          </a:p>
          <a:p>
            <a:pPr lvl="1"/>
            <a:r>
              <a:rPr lang="en-US" dirty="0"/>
              <a:t>Behaves morally.</a:t>
            </a:r>
          </a:p>
          <a:p>
            <a:pPr lvl="1"/>
            <a:r>
              <a:rPr lang="en-US" dirty="0"/>
              <a:t>Serves the interest of the people.</a:t>
            </a:r>
          </a:p>
          <a:p>
            <a:pPr lvl="1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E4FB9-9BBF-47B3-A09F-01A3868E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D6ACA-7D85-084F-AB43-AA8DC6D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3E3B6-BF02-8147-A5A9-9D9516BD4205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7718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behaves morally.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37C8C-6B50-7545-9F6D-27F4C068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778FA-6090-2D46-9851-83562F0E7631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598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7201-4579-7240-B445-2907BC1D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357A-EB9C-8B4A-8EB2-CF137F9A2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of CSE at UNR</a:t>
            </a:r>
          </a:p>
          <a:p>
            <a:r>
              <a:rPr lang="en-US" dirty="0"/>
              <a:t>Member of the Computer Vision Lab</a:t>
            </a:r>
          </a:p>
          <a:p>
            <a:r>
              <a:rPr lang="en-US" dirty="0"/>
              <a:t>Affiliate Faculty </a:t>
            </a:r>
          </a:p>
          <a:p>
            <a:pPr lvl="1"/>
            <a:r>
              <a:rPr lang="en-US" dirty="0"/>
              <a:t>UNR Cybersecurity Center</a:t>
            </a:r>
          </a:p>
          <a:p>
            <a:pPr lvl="1"/>
            <a:r>
              <a:rPr lang="en-US" dirty="0"/>
              <a:t>UNR Integrative Neuroscience Program</a:t>
            </a:r>
          </a:p>
          <a:p>
            <a:r>
              <a:rPr lang="en-US" dirty="0"/>
              <a:t>Director of the Machine Perception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1F2B6-0BCB-9143-BD47-0BB84F35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A2B0A-E083-524C-9FAD-7BE5EBC19317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108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behaves morally.</a:t>
            </a:r>
          </a:p>
          <a:p>
            <a:endParaRPr lang="en-US" dirty="0"/>
          </a:p>
          <a:p>
            <a:r>
              <a:rPr lang="en-US" dirty="0"/>
              <a:t>Moral: concerned with the principles of right and wrong behavior.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A75AF-7263-D446-AD17-BC300EED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02B54-2F97-DC40-9B1A-0304AB7524EA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6879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behaves morally.</a:t>
            </a:r>
          </a:p>
          <a:p>
            <a:endParaRPr lang="en-US" dirty="0"/>
          </a:p>
          <a:p>
            <a:r>
              <a:rPr lang="en-US" dirty="0"/>
              <a:t>Moral: concerned with the principles of right and wrong behavior.</a:t>
            </a:r>
          </a:p>
          <a:p>
            <a:endParaRPr lang="en-US" dirty="0"/>
          </a:p>
          <a:p>
            <a:r>
              <a:rPr lang="en-US" dirty="0"/>
              <a:t>Attributing human characteristics or behavior to a program.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B5563-1D2D-5D47-9A2C-961BDBB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2C911-23ED-CF42-BD8C-62D2D6E81A98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8544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behaves morally.</a:t>
            </a:r>
          </a:p>
          <a:p>
            <a:endParaRPr lang="en-US" dirty="0"/>
          </a:p>
          <a:p>
            <a:r>
              <a:rPr lang="en-US" dirty="0"/>
              <a:t>Moral: concerned with the principles of right and wrong behavior.</a:t>
            </a:r>
          </a:p>
          <a:p>
            <a:endParaRPr lang="en-US" dirty="0"/>
          </a:p>
          <a:p>
            <a:r>
              <a:rPr lang="en-US" dirty="0"/>
              <a:t>Attributing human characteristics or behavior to a program.</a:t>
            </a:r>
          </a:p>
          <a:p>
            <a:pPr lvl="1"/>
            <a:r>
              <a:rPr lang="en-US" dirty="0"/>
              <a:t>Anthropomorphism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B545A-3B7A-3B4B-96A2-557FB4D1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C8CC9-9814-AB4C-8878-5213AFC7560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9551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behaves morally.</a:t>
            </a:r>
          </a:p>
          <a:p>
            <a:endParaRPr lang="en-US" dirty="0"/>
          </a:p>
          <a:p>
            <a:r>
              <a:rPr lang="en-US" dirty="0"/>
              <a:t>Moral: concerned with the principles of right and wrong behavior.</a:t>
            </a:r>
          </a:p>
          <a:p>
            <a:endParaRPr lang="en-US" dirty="0"/>
          </a:p>
          <a:p>
            <a:r>
              <a:rPr lang="en-US" dirty="0"/>
              <a:t>Attributing human characteristics or behavior to a program.</a:t>
            </a:r>
          </a:p>
          <a:p>
            <a:pPr lvl="1"/>
            <a:r>
              <a:rPr lang="en-US" strike="sngStrike" dirty="0"/>
              <a:t>Anthropomorphism</a:t>
            </a:r>
          </a:p>
          <a:p>
            <a:pPr lvl="1"/>
            <a:r>
              <a:rPr lang="en-US" dirty="0"/>
              <a:t>Dangerous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ACF66-5C9E-354D-8EAC-B7211DEE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92554-5897-8343-ADA6-A5AAC7551DD5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5112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Ethical AI: Moral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moral agent</a:t>
            </a:r>
            <a:r>
              <a:rPr lang="en-US" dirty="0"/>
              <a:t> is a person who has the ability to discern right from wrong and to be held accountable for his or her own actions.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97F27-3DED-2D49-AEAA-6F01CA29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CF2D2-3FA8-6048-A142-41958048CC52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581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Ethical AI: Moral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moral agent</a:t>
            </a:r>
            <a:r>
              <a:rPr lang="en-US" dirty="0"/>
              <a:t> is a person who has the ability to discern right from wrong and to be held accountable for his or her own actions.</a:t>
            </a:r>
          </a:p>
          <a:p>
            <a:r>
              <a:rPr lang="en-US" b="1" dirty="0"/>
              <a:t>Moral agents</a:t>
            </a:r>
            <a:r>
              <a:rPr lang="en-US" dirty="0"/>
              <a:t> have a </a:t>
            </a:r>
            <a:r>
              <a:rPr lang="en-US" b="1" dirty="0"/>
              <a:t>moral</a:t>
            </a:r>
            <a:r>
              <a:rPr lang="en-US" dirty="0"/>
              <a:t> responsibility not to cause unjustified 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75F66-C353-444B-8057-D31849C4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468E1-1DFE-024B-8BB8-D000BF4BEEDB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69998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Ethical AI: Moral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moral agent</a:t>
            </a:r>
            <a:r>
              <a:rPr lang="en-US" dirty="0"/>
              <a:t> is a person who has the ability to discern right from wrong and to be held accountable for his or her own actions.</a:t>
            </a:r>
          </a:p>
          <a:p>
            <a:r>
              <a:rPr lang="en-US" b="1" dirty="0"/>
              <a:t>Moral agents</a:t>
            </a:r>
            <a:r>
              <a:rPr lang="en-US" dirty="0"/>
              <a:t> have a </a:t>
            </a:r>
            <a:r>
              <a:rPr lang="en-US" b="1" dirty="0"/>
              <a:t>moral</a:t>
            </a:r>
            <a:r>
              <a:rPr lang="en-US" dirty="0"/>
              <a:t> responsibility not to cause unjustified harm.</a:t>
            </a:r>
          </a:p>
          <a:p>
            <a:r>
              <a:rPr lang="en-US" dirty="0"/>
              <a:t>Traditionally, </a:t>
            </a:r>
            <a:r>
              <a:rPr lang="en-US" b="1" dirty="0"/>
              <a:t>moral</a:t>
            </a:r>
            <a:r>
              <a:rPr lang="en-US" dirty="0"/>
              <a:t> agency is assigned only to those who can be held responsible for their 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5F8A4-BA5E-334A-8A93-36640090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FAB9C-E19A-8E40-B7D8-F2BBCBC6E63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36880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moral agent</a:t>
            </a:r>
            <a:r>
              <a:rPr lang="en-US" dirty="0"/>
              <a:t> is a person who has the ability to discern right from wrong and to be held accountable for his or her own actions.</a:t>
            </a:r>
          </a:p>
          <a:p>
            <a:r>
              <a:rPr lang="en-US" b="1" dirty="0"/>
              <a:t>Moral agents</a:t>
            </a:r>
            <a:r>
              <a:rPr lang="en-US" dirty="0"/>
              <a:t> have a </a:t>
            </a:r>
            <a:r>
              <a:rPr lang="en-US" b="1" dirty="0"/>
              <a:t>moral</a:t>
            </a:r>
            <a:r>
              <a:rPr lang="en-US" dirty="0"/>
              <a:t> responsibility not to cause unjustified harm.</a:t>
            </a:r>
          </a:p>
          <a:p>
            <a:r>
              <a:rPr lang="en-US" dirty="0"/>
              <a:t>Traditionally, </a:t>
            </a:r>
            <a:r>
              <a:rPr lang="en-US" b="1" dirty="0"/>
              <a:t>moral</a:t>
            </a:r>
            <a:r>
              <a:rPr lang="en-US" dirty="0"/>
              <a:t> agency is assigned only to those who can be held responsible for their 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6913CE-F53F-4740-BEE9-67910CBDA244}"/>
              </a:ext>
            </a:extLst>
          </p:cNvPr>
          <p:cNvSpPr/>
          <p:nvPr/>
        </p:nvSpPr>
        <p:spPr>
          <a:xfrm>
            <a:off x="5261507" y="4391282"/>
            <a:ext cx="1729946" cy="1729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728A7-ADFB-5C4A-ADD4-A0FA4A78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B8754-E3BF-974C-98C9-DBB30F21B860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00983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564-7CFA-FE4A-8D26-D02E3F89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0BF7-0B35-BD45-AC01-00319D11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moral agent</a:t>
            </a:r>
            <a:r>
              <a:rPr lang="en-US" dirty="0"/>
              <a:t> is a person who has the ability to discern right from wrong and to be held accountable for his or her own actions.</a:t>
            </a:r>
          </a:p>
          <a:p>
            <a:r>
              <a:rPr lang="en-US" b="1" dirty="0"/>
              <a:t>Moral agents</a:t>
            </a:r>
            <a:r>
              <a:rPr lang="en-US" dirty="0"/>
              <a:t> have a </a:t>
            </a:r>
            <a:r>
              <a:rPr lang="en-US" b="1" dirty="0"/>
              <a:t>moral</a:t>
            </a:r>
            <a:r>
              <a:rPr lang="en-US" dirty="0"/>
              <a:t> responsibility not to cause unjustified harm.</a:t>
            </a:r>
          </a:p>
          <a:p>
            <a:r>
              <a:rPr lang="en-US" dirty="0"/>
              <a:t>Traditionally, </a:t>
            </a:r>
            <a:r>
              <a:rPr lang="en-US" b="1" dirty="0"/>
              <a:t>moral</a:t>
            </a:r>
            <a:r>
              <a:rPr lang="en-US" dirty="0"/>
              <a:t> agency is assigned only to those who can be held responsible for their 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6913CE-F53F-4740-BEE9-67910CBDA244}"/>
              </a:ext>
            </a:extLst>
          </p:cNvPr>
          <p:cNvSpPr/>
          <p:nvPr/>
        </p:nvSpPr>
        <p:spPr>
          <a:xfrm>
            <a:off x="5245315" y="4382557"/>
            <a:ext cx="1729946" cy="1729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AI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C3535-E9FF-A14E-914E-539C4FD4656E}"/>
              </a:ext>
            </a:extLst>
          </p:cNvPr>
          <p:cNvCxnSpPr/>
          <p:nvPr/>
        </p:nvCxnSpPr>
        <p:spPr>
          <a:xfrm>
            <a:off x="5072321" y="4444112"/>
            <a:ext cx="2026508" cy="172994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B4B216-A487-C447-8A1C-4DA2AB7CA75A}"/>
              </a:ext>
            </a:extLst>
          </p:cNvPr>
          <p:cNvCxnSpPr>
            <a:cxnSpLocks/>
          </p:cNvCxnSpPr>
          <p:nvPr/>
        </p:nvCxnSpPr>
        <p:spPr>
          <a:xfrm flipV="1">
            <a:off x="5072321" y="4481411"/>
            <a:ext cx="2026508" cy="1729946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EF44DBB-C8B5-664E-A740-ACFDFC6F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C9AA6-8D25-1D4C-B472-01235D0DEA3B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82581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4E6B-38A3-9848-ACD6-49109EA2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Moral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C884-388B-A044-A7F1-FF615E590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responsible for the morality of artificial intelligence systems?</a:t>
            </a:r>
          </a:p>
          <a:p>
            <a:pPr lvl="1"/>
            <a:r>
              <a:rPr lang="en-US" dirty="0"/>
              <a:t>Creator</a:t>
            </a:r>
          </a:p>
          <a:p>
            <a:pPr lvl="1"/>
            <a:r>
              <a:rPr lang="en-US" dirty="0"/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C37D3-0E48-0941-B285-D6B9BEC1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46D49-0310-0B42-970C-736C477F69CC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18963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5B7A1-177A-D14B-B98D-F5C16083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Machine Perception 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C604-A70F-D040-9FB3-5B3A21BA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Machine Learning + Human Perception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06E14-42CA-7C41-AD30-456DF4EA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17B3A-7E8E-9143-9A60-2DC6A9054091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03865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F1038-E0A7-6742-9F2D-C99C1E5E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Ethical AI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2C98E-7224-4F4C-A76C-FD24B886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Artificial Intelligence that is Ethical</a:t>
            </a:r>
          </a:p>
          <a:p>
            <a:pPr lvl="1"/>
            <a:r>
              <a:rPr lang="en-US" dirty="0"/>
              <a:t>Behaves morally.</a:t>
            </a:r>
          </a:p>
          <a:p>
            <a:pPr lvl="1"/>
            <a:r>
              <a:rPr lang="en-US" dirty="0"/>
              <a:t>Serves the interest of the people.</a:t>
            </a:r>
          </a:p>
          <a:p>
            <a:pPr lvl="1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E4FB9-9BBF-47B3-A09F-01A3868E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5B0F7-F970-4141-A325-0EAE5043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8AD24-724A-3E4C-A848-558B700A35DF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2257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736-1402-B949-BEC3-2CED679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61F-018E-B74E-BCEA-5D6ED6F9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serves the interest of the people.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792CD-4737-3944-AAB5-5A6D225EC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B3932-9770-B04D-9BDD-9C59BA0AF53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6092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736-1402-B949-BEC3-2CED679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61F-018E-B74E-BCEA-5D6ED6F9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serves the interest of the people.</a:t>
            </a:r>
          </a:p>
          <a:p>
            <a:r>
              <a:rPr lang="en-US" dirty="0"/>
              <a:t>No anthropomorphism.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EB51-EAC5-8D43-A2D2-A2976BC0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F2325-D300-F041-9C8B-7FE6D90E2161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6432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736-1402-B949-BEC3-2CED679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61F-018E-B74E-BCEA-5D6ED6F9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serves the interest of the people.</a:t>
            </a:r>
          </a:p>
          <a:p>
            <a:r>
              <a:rPr lang="en-US" dirty="0"/>
              <a:t>No anthropomorphism.</a:t>
            </a:r>
          </a:p>
          <a:p>
            <a:r>
              <a:rPr lang="en-US" dirty="0"/>
              <a:t>AI should be used for the common good.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2F1BD-A122-0F49-A0E2-ED6C3FF0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B1D91-5D9A-1744-8087-BE74DD2A493A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5323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736-1402-B949-BEC3-2CED679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61F-018E-B74E-BCEA-5D6ED6F9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serves the interest of the people.</a:t>
            </a:r>
          </a:p>
          <a:p>
            <a:r>
              <a:rPr lang="en-US" dirty="0"/>
              <a:t>No anthropomorphism.</a:t>
            </a:r>
          </a:p>
          <a:p>
            <a:r>
              <a:rPr lang="en-US" dirty="0"/>
              <a:t>AI should be used for the common good.</a:t>
            </a:r>
          </a:p>
          <a:p>
            <a:endParaRPr lang="en-US" dirty="0"/>
          </a:p>
          <a:p>
            <a:r>
              <a:rPr lang="en-US" dirty="0"/>
              <a:t>Which people are being served?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05365-D069-2344-AE34-65B87597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03EA1-C5AA-1242-9C99-7256560236BE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67818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736-1402-B949-BEC3-2CED679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61F-018E-B74E-BCEA-5D6ED6F9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that serves the interest of the people.</a:t>
            </a:r>
          </a:p>
          <a:p>
            <a:r>
              <a:rPr lang="en-US" dirty="0"/>
              <a:t>No anthropomorphism.</a:t>
            </a:r>
          </a:p>
          <a:p>
            <a:r>
              <a:rPr lang="en-US" dirty="0"/>
              <a:t>AI should be used for the common good.</a:t>
            </a:r>
          </a:p>
          <a:p>
            <a:endParaRPr lang="en-US" dirty="0"/>
          </a:p>
          <a:p>
            <a:r>
              <a:rPr lang="en-US" dirty="0"/>
              <a:t>Which people are being served?</a:t>
            </a:r>
          </a:p>
          <a:p>
            <a:pPr lvl="1"/>
            <a:r>
              <a:rPr lang="en-US" dirty="0"/>
              <a:t>Diversity, Equity &amp; Inclusion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05365-D069-2344-AE34-65B87597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12B28-B05F-4141-8529-CC3A7467E0E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5701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7CEF-078C-AD4A-9A6A-1D6E3408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AI: Serving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70BF-1D2F-0D45-8779-1B423A48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responsible for ensuring that an AI system is serving the people?</a:t>
            </a:r>
          </a:p>
          <a:p>
            <a:pPr lvl="1"/>
            <a:r>
              <a:rPr lang="en-US" dirty="0"/>
              <a:t>Creator</a:t>
            </a:r>
          </a:p>
          <a:p>
            <a:pPr lvl="1"/>
            <a:r>
              <a:rPr lang="en-US" dirty="0"/>
              <a:t>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1ADF1-8C06-1B42-920C-E8CC801F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BD28C-71A2-6046-9051-4C6CAA8D06D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47758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2F75F-7CF0-AD42-BCDC-FD8264A7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Ethical Failures of AI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4543-8BC9-C044-915E-74AA7233C522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1884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1D7-B8F1-6D45-9317-A7917A79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for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E18A-0FEB-8347-A24A-555DCE5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identify patterns in significant amount of patient data hopefully leading to some kind of cure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BDF0B-46B2-454F-81B3-367529AB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62056-0FD9-A844-9517-9FF8995D1A42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64581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1D7-B8F1-6D45-9317-A7917A79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for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E18A-0FEB-8347-A24A-555DCE5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identify patterns in significant amount of patient data hopefully leading to some kind of cure</a:t>
            </a:r>
          </a:p>
          <a:p>
            <a:r>
              <a:rPr lang="en-US" dirty="0"/>
              <a:t>Trained on “synthetic” patient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BDF0B-46B2-454F-81B3-367529AB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90392-7473-2D4C-A7C8-DF40D07AE43D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24770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39BEFE-C776-714D-BAD2-53BFFE33C5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8421" y="897237"/>
            <a:ext cx="11715157" cy="48115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18206-030E-BC4B-9E64-72636B96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C0F2F-E7AC-F04E-B9A1-9724B1EF7439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8913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1D7-B8F1-6D45-9317-A7917A79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for Oncology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E18A-0FEB-8347-A24A-555DCE5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identify patterns in significant amount of patient data hopefully leading to some kind of cure</a:t>
            </a:r>
          </a:p>
          <a:p>
            <a:r>
              <a:rPr lang="en-US" dirty="0"/>
              <a:t>Trained on “synthetic” patient data</a:t>
            </a:r>
          </a:p>
          <a:p>
            <a:r>
              <a:rPr lang="en-US" dirty="0"/>
              <a:t>Unsafe and incorrect treatment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BDF0B-46B2-454F-81B3-367529AB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7F7E7-9C5B-1A4B-9F4A-826DA611B33B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525556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1D7-B8F1-6D45-9317-A7917A79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E18A-0FEB-8347-A24A-555DCE5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Chatbot for conversational understanding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BDF0B-46B2-454F-81B3-367529AB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E5E99-5ADE-744A-B878-F2334DC9D6D3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42877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1D7-B8F1-6D45-9317-A7917A79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E18A-0FEB-8347-A24A-555DCE5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Chatbot for conversational understanding</a:t>
            </a:r>
          </a:p>
          <a:p>
            <a:r>
              <a:rPr lang="en-US" dirty="0"/>
              <a:t>From 0 to racist in 24 hours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BDF0B-46B2-454F-81B3-367529AB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540BE-073C-764C-99A2-0E4777D9B37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21403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A9C2-8BAB-A247-9B6A-E56F38FE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Recruiting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A11A-AA65-2248-AD57-1367C648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resume reviewer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FD730-FA6A-9942-ABF1-ADB910A7CDA2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D463-F007-1F4C-A98B-A1C33984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9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A9C2-8BAB-A247-9B6A-E56F38FE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Recruiting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A11A-AA65-2248-AD57-1367C648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resume reviewer</a:t>
            </a:r>
          </a:p>
          <a:p>
            <a:r>
              <a:rPr lang="en-US" dirty="0"/>
              <a:t>Learned male candidates were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0BD0F-65A5-6145-8720-072F049931A9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76B4E-460B-F045-B2C2-17BFEED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4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A2C3C-641D-E548-8C5F-F64CDEA5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deal with bias in innovation?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38BEB-A26B-6D41-9B4E-1E978A28F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teach the innovators of tomorrow?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4759C-5B4B-D34D-AD27-3562404A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BB54F-A489-4442-90B9-9EDEF8F848A4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54537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F831-8A74-664F-A8D2-F5B77A4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2E7C-CA9D-DA4F-9C47-E5FE71D8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favor suggestions from automated decision-making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29487-E755-C746-BA27-B1ECF438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E191A-4D81-7D40-8C33-F775566EA8F2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74464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F831-8A74-664F-A8D2-F5B77A4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22E7C-CA9D-DA4F-9C47-E5FE71D8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favor suggestions from automated decision-making systems.</a:t>
            </a:r>
          </a:p>
          <a:p>
            <a:r>
              <a:rPr lang="en-US" dirty="0"/>
              <a:t>Ignore contradictory information made without automation, even if it is 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9FE64-9294-7E4E-927A-CE565FF6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EE018-A9A9-114A-98D4-5FC4FF1DB460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07867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1849A-0AB9-1A4F-861C-D1DA901A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</a:t>
            </a:r>
            <a:br>
              <a:rPr lang="en-US" dirty="0"/>
            </a:br>
            <a:r>
              <a:rPr lang="en-US" dirty="0"/>
              <a:t>of Innovators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D590F-5B3A-BC40-ACD4-4AB5ACB7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064B-417B-5642-A2C7-D18E8EE336B6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64195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D566-17D6-2340-A447-953B55AA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Design in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9B47-EFAD-8240-B616-B068A588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Educational framework focused on accessibility and improved learning for 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08C1F-5D2A-0D4B-94E9-99608BF6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817ED-F51A-4940-89E4-E44D2A37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25" y="3133725"/>
            <a:ext cx="46736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4D82-347F-7345-809D-72879C02ED63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85559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769CB-0E17-1B44-B3E4-89B98F15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Active Projects: NLP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8C65C-5961-9945-83D1-3512B1F86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Identifying bias in political news</a:t>
            </a:r>
          </a:p>
          <a:p>
            <a:pPr lvl="1"/>
            <a:r>
              <a:rPr lang="en-US" dirty="0"/>
              <a:t>Domain-specific typo correction</a:t>
            </a:r>
          </a:p>
          <a:p>
            <a:pPr lvl="1"/>
            <a:r>
              <a:rPr lang="en-US" dirty="0"/>
              <a:t>Automated text summarization</a:t>
            </a:r>
          </a:p>
          <a:p>
            <a:pPr lvl="1"/>
            <a:r>
              <a:rPr lang="en-US" dirty="0"/>
              <a:t>Sarcasm detection from text</a:t>
            </a:r>
          </a:p>
          <a:p>
            <a:pPr lvl="1"/>
            <a:r>
              <a:rPr lang="en-US" dirty="0"/>
              <a:t>Modeling user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77A56-9539-6342-8DB8-12BB6DD7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59B03-A1BC-B246-BE82-4939551C0099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702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5E3-D5BD-9B44-904D-811ABAC5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Design in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34FD-D8F4-DC46-8582-2E7F59F89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with accessibility in mind will lead to disruptive and useful technology.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1426F-E884-A449-B934-6E92103E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38BCB-179D-0049-8DFC-B29233A6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839508"/>
            <a:ext cx="5080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CA6A5-D456-0240-87E0-5450D443B4B8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574403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E5DB-1A35-4A4C-88B9-DF7662F0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Design in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B0F-4A49-D44F-A596-09BFC93B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Assistants </a:t>
            </a:r>
          </a:p>
          <a:p>
            <a:pPr lvl="1"/>
            <a:r>
              <a:rPr lang="en-US" dirty="0"/>
              <a:t>Siri</a:t>
            </a:r>
          </a:p>
          <a:p>
            <a:pPr lvl="1"/>
            <a:r>
              <a:rPr lang="en-US" dirty="0"/>
              <a:t>Alexa</a:t>
            </a:r>
          </a:p>
          <a:p>
            <a:pPr lvl="1"/>
            <a:r>
              <a:rPr lang="en-US" dirty="0"/>
              <a:t>Google Home</a:t>
            </a:r>
          </a:p>
          <a:p>
            <a:r>
              <a:rPr lang="en-US" dirty="0"/>
              <a:t>Ridesharing Services</a:t>
            </a:r>
          </a:p>
          <a:p>
            <a:pPr lvl="1"/>
            <a:r>
              <a:rPr lang="en-US" dirty="0"/>
              <a:t>Uber </a:t>
            </a:r>
          </a:p>
          <a:p>
            <a:pPr lvl="1"/>
            <a:r>
              <a:rPr lang="en-US" dirty="0"/>
              <a:t>Lyft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0B76F-57C1-614E-AEBC-B2F9778C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4C58-D941-B64C-A4BB-866696CF1396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476219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D935-82C3-F343-A808-C0123BFB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&amp; Self-Driving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4276-6E3A-D548-BBD8-B0A8CE5D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Liability</a:t>
            </a:r>
          </a:p>
          <a:p>
            <a:r>
              <a:rPr lang="en-US" dirty="0"/>
              <a:t>Safety </a:t>
            </a:r>
          </a:p>
          <a:p>
            <a:r>
              <a:rPr lang="en-US" dirty="0"/>
              <a:t>Public Trust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A5CAC-6D5C-714A-97C2-0E322A03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FF80-8B9B-CD49-8342-1F28B8405174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142913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D935-82C3-F343-A808-C0123BFB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&amp; Self-Driving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4276-6E3A-D548-BBD8-B0A8CE5D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Visually Impaired</a:t>
            </a:r>
          </a:p>
          <a:p>
            <a:r>
              <a:rPr lang="en-US" dirty="0"/>
              <a:t>Mentally Disabled</a:t>
            </a:r>
          </a:p>
          <a:p>
            <a:r>
              <a:rPr lang="en-US" dirty="0"/>
              <a:t>Physically Disabled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1EB9-2F65-B548-A4A6-D7B33690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E1C1E-DC80-C242-8B2A-586238034BC6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4107093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A6B2-B025-3D4D-8C8B-0D807423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C938-C444-2B41-B272-18254BE7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design technology for people with…</a:t>
            </a:r>
          </a:p>
          <a:p>
            <a:pPr lvl="1"/>
            <a:r>
              <a:rPr lang="en-US" dirty="0"/>
              <a:t>Autism</a:t>
            </a:r>
          </a:p>
          <a:p>
            <a:pPr lvl="1"/>
            <a:r>
              <a:rPr lang="en-US" dirty="0"/>
              <a:t>Visual Impairments</a:t>
            </a:r>
          </a:p>
          <a:p>
            <a:pPr lvl="1"/>
            <a:r>
              <a:rPr lang="en-US" dirty="0"/>
              <a:t>Physical Disabilities</a:t>
            </a:r>
          </a:p>
          <a:p>
            <a:r>
              <a:rPr lang="en-US" dirty="0"/>
              <a:t>How can we increase public trust in AI?</a:t>
            </a:r>
          </a:p>
          <a:p>
            <a:r>
              <a:rPr lang="en-US" dirty="0"/>
              <a:t>How can we improve public perception of AI?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134A8-C423-114D-A079-F78C1686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71F49-E3ED-5E49-B5B7-10D4BD633837}"/>
              </a:ext>
            </a:extLst>
          </p:cNvPr>
          <p:cNvSpPr txBox="1"/>
          <p:nvPr/>
        </p:nvSpPr>
        <p:spPr>
          <a:xfrm>
            <a:off x="11738029" y="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809105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D82AF-1434-CD44-BBFA-0F1A09E4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3BF80D-9FEC-FF4E-AD46-E8FF9E5DC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1094720" cy="1143000"/>
          </a:xfrm>
        </p:spPr>
        <p:txBody>
          <a:bodyPr/>
          <a:lstStyle/>
          <a:p>
            <a:r>
              <a:rPr lang="en-US" dirty="0"/>
              <a:t>Universal Design in Innovation </a:t>
            </a:r>
            <a:r>
              <a:rPr lang="en-US" dirty="0">
                <a:sym typeface="Wingdings" pitchFamily="2" charset="2"/>
              </a:rPr>
              <a:t> Disruptive Technology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04AD0-E515-EB47-80C6-0DDBFAA7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769CB-0E17-1B44-B3E4-89B98F15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Active Projects: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8C65C-5961-9945-83D1-3512B1F86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Describing faces using attributes</a:t>
            </a:r>
          </a:p>
          <a:p>
            <a:pPr lvl="1"/>
            <a:r>
              <a:rPr lang="en-US" dirty="0"/>
              <a:t>Recognizing faces using caricatures</a:t>
            </a:r>
          </a:p>
          <a:p>
            <a:pPr lvl="1"/>
            <a:r>
              <a:rPr lang="en-US" dirty="0"/>
              <a:t>First impression recognition</a:t>
            </a:r>
          </a:p>
          <a:p>
            <a:pPr lvl="1"/>
            <a:r>
              <a:rPr lang="en-US" dirty="0"/>
              <a:t>Micro-expression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96F42-3E50-2449-A986-439733B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EE610-49EB-B445-A177-10B672B70C50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2757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769CB-0E17-1B44-B3E4-89B98F15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Active Projects: 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8C65C-5961-9945-83D1-3512B1F86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Dynamically adjusting model architectures</a:t>
            </a:r>
          </a:p>
          <a:p>
            <a:pPr lvl="1"/>
            <a:r>
              <a:rPr lang="en-US" dirty="0"/>
              <a:t>Identifying and removing noisy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8BA41-4253-0B45-9307-E414A646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F1C9C-7283-3948-A4EC-265F9EAE0520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4943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D281-88CF-A24F-A7BA-DC3CC0BC91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789" y="-68908"/>
            <a:ext cx="10058400" cy="1449387"/>
          </a:xfrm>
        </p:spPr>
        <p:txBody>
          <a:bodyPr/>
          <a:lstStyle/>
          <a:p>
            <a:r>
              <a:rPr lang="en-US" dirty="0"/>
              <a:t>My Team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5686373-2CF4-3D46-9079-4DCD13BCA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84631" y="4151558"/>
            <a:ext cx="1371600" cy="1922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FB659-3F76-6B4B-9B10-F9CA97059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0" r="17624"/>
          <a:stretch/>
        </p:blipFill>
        <p:spPr>
          <a:xfrm>
            <a:off x="3083002" y="1544055"/>
            <a:ext cx="1371598" cy="1933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3E7DB-D1E8-074E-A1AB-D6C51D770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22" y="1555341"/>
            <a:ext cx="1440908" cy="1922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9A2CEA-B517-FA45-9974-0D631149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440" y="4159364"/>
            <a:ext cx="1080893" cy="1922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7FA42A-EE15-984C-BEC2-E74E38ADD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352" y="1555340"/>
            <a:ext cx="1285056" cy="1927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592DC5-9D32-DE46-8720-D18C21A39CD2}"/>
              </a:ext>
            </a:extLst>
          </p:cNvPr>
          <p:cNvSpPr txBox="1"/>
          <p:nvPr/>
        </p:nvSpPr>
        <p:spPr>
          <a:xfrm>
            <a:off x="3392547" y="347359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27E71-2CDC-C04C-BC8C-FF178C2537D2}"/>
              </a:ext>
            </a:extLst>
          </p:cNvPr>
          <p:cNvSpPr txBox="1"/>
          <p:nvPr/>
        </p:nvSpPr>
        <p:spPr>
          <a:xfrm>
            <a:off x="5175989" y="345821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3DD2C-6491-EF4A-8973-27FB1C400480}"/>
              </a:ext>
            </a:extLst>
          </p:cNvPr>
          <p:cNvSpPr txBox="1"/>
          <p:nvPr/>
        </p:nvSpPr>
        <p:spPr>
          <a:xfrm>
            <a:off x="6756198" y="34761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0BF8C-BA4C-264B-8E1D-EB12518B02A6}"/>
              </a:ext>
            </a:extLst>
          </p:cNvPr>
          <p:cNvSpPr txBox="1"/>
          <p:nvPr/>
        </p:nvSpPr>
        <p:spPr>
          <a:xfrm>
            <a:off x="8353995" y="347920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21788-7DF4-C44C-B7D5-3AD51B5D3101}"/>
              </a:ext>
            </a:extLst>
          </p:cNvPr>
          <p:cNvSpPr txBox="1"/>
          <p:nvPr/>
        </p:nvSpPr>
        <p:spPr>
          <a:xfrm>
            <a:off x="4011345" y="606430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Jeremy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BC2D8-C001-1143-BDB7-49FADC4B2D94}"/>
              </a:ext>
            </a:extLst>
          </p:cNvPr>
          <p:cNvSpPr txBox="1"/>
          <p:nvPr/>
        </p:nvSpPr>
        <p:spPr>
          <a:xfrm>
            <a:off x="5914085" y="607083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14ABA-E6B6-ED4F-9402-8E4CC56E6903}"/>
              </a:ext>
            </a:extLst>
          </p:cNvPr>
          <p:cNvSpPr txBox="1"/>
          <p:nvPr/>
        </p:nvSpPr>
        <p:spPr>
          <a:xfrm>
            <a:off x="7701409" y="60708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4B90D-5016-7B40-B1AC-51B95E5536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91" r="11394"/>
          <a:stretch/>
        </p:blipFill>
        <p:spPr>
          <a:xfrm>
            <a:off x="8782302" y="4151558"/>
            <a:ext cx="1337710" cy="1919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F218BA-B17C-054D-B70C-DD156C274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8234" y="4170080"/>
            <a:ext cx="1412681" cy="1927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5983F3-83BB-C842-9FEF-BC5F27D76ABE}"/>
              </a:ext>
            </a:extLst>
          </p:cNvPr>
          <p:cNvSpPr txBox="1"/>
          <p:nvPr/>
        </p:nvSpPr>
        <p:spPr>
          <a:xfrm>
            <a:off x="9110412" y="603095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Bryson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798AF-C4C2-854E-B0F3-6BFF076ADFE8}"/>
              </a:ext>
            </a:extLst>
          </p:cNvPr>
          <p:cNvSpPr txBox="1"/>
          <p:nvPr/>
        </p:nvSpPr>
        <p:spPr>
          <a:xfrm>
            <a:off x="2333629" y="608191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Derek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70CC35-DE01-764E-8612-1D97411ECD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019" b="14584"/>
          <a:stretch/>
        </p:blipFill>
        <p:spPr>
          <a:xfrm>
            <a:off x="7960874" y="1544055"/>
            <a:ext cx="1412684" cy="1938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27A215-6B7C-5740-B69F-BE3EC20A1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6DB956-A3F7-834A-A4FC-0A7E500F3C61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1DEA42-9640-3148-89DE-FF84C4C511B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58" r="2672"/>
          <a:stretch/>
        </p:blipFill>
        <p:spPr>
          <a:xfrm>
            <a:off x="5539947" y="4170080"/>
            <a:ext cx="1664501" cy="1907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314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868C-69E8-4846-A42B-E4CE9888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Current State of Ethics in AI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1C418B-7E59-1147-815E-EF53EF65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Fairness.</a:t>
            </a:r>
          </a:p>
          <a:p>
            <a:r>
              <a:rPr lang="en-US" sz="2400" dirty="0"/>
              <a:t>Robustness.</a:t>
            </a:r>
          </a:p>
          <a:p>
            <a:r>
              <a:rPr lang="en-US" sz="2400" dirty="0"/>
              <a:t>Transparency.</a:t>
            </a:r>
          </a:p>
          <a:p>
            <a:r>
              <a:rPr lang="en-US" sz="2400" dirty="0" err="1"/>
              <a:t>Explainability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29574-73ED-934B-8F0C-B818E038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12" y="6404754"/>
            <a:ext cx="661987" cy="45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E5E27-4F71-E745-BBC9-94FACEBBCCDC}"/>
              </a:ext>
            </a:extLst>
          </p:cNvPr>
          <p:cNvSpPr txBox="1"/>
          <p:nvPr/>
        </p:nvSpPr>
        <p:spPr>
          <a:xfrm>
            <a:off x="11861005" y="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417088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1170</Words>
  <Application>Microsoft Macintosh PowerPoint</Application>
  <PresentationFormat>Widescreen</PresentationFormat>
  <Paragraphs>261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Avenir Next LT Pro</vt:lpstr>
      <vt:lpstr>Avenir Next LT Pro Light</vt:lpstr>
      <vt:lpstr>Calibri</vt:lpstr>
      <vt:lpstr>RetrospectVTI</vt:lpstr>
      <vt:lpstr>AI Ethics,  Innovation,  &amp; Accessibility</vt:lpstr>
      <vt:lpstr>About Me</vt:lpstr>
      <vt:lpstr>Machine Perception Lab</vt:lpstr>
      <vt:lpstr>PowerPoint Presentation</vt:lpstr>
      <vt:lpstr>MPL Active Projects: NLP</vt:lpstr>
      <vt:lpstr>MPL Active Projects: Vision</vt:lpstr>
      <vt:lpstr>MPL Active Projects: ML</vt:lpstr>
      <vt:lpstr>My Team</vt:lpstr>
      <vt:lpstr>Current State of Ethics in AI</vt:lpstr>
      <vt:lpstr>Google’s What-If Tool</vt:lpstr>
      <vt:lpstr>IBM’s AI Fairness 360</vt:lpstr>
      <vt:lpstr>IBM’s AI Fairness 360</vt:lpstr>
      <vt:lpstr>IBM Adversarial Robustness Toolkit</vt:lpstr>
      <vt:lpstr>Factsheets</vt:lpstr>
      <vt:lpstr>AI Explainability 360</vt:lpstr>
      <vt:lpstr>Ethics in AI</vt:lpstr>
      <vt:lpstr>Problems with “Ethical AI”</vt:lpstr>
      <vt:lpstr>Ethical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AI: Moral AI</vt:lpstr>
      <vt:lpstr>Ethical AI</vt:lpstr>
      <vt:lpstr>Ethical AI: Serving AI</vt:lpstr>
      <vt:lpstr>Ethical AI: Serving AI</vt:lpstr>
      <vt:lpstr>Ethical AI: Serving AI</vt:lpstr>
      <vt:lpstr>Ethical AI: Serving AI</vt:lpstr>
      <vt:lpstr>Ethical AI: Serving AI</vt:lpstr>
      <vt:lpstr>Ethical AI: Serving AI</vt:lpstr>
      <vt:lpstr>Ethical Failures of AI</vt:lpstr>
      <vt:lpstr>IBM Watson for Oncology</vt:lpstr>
      <vt:lpstr>IBM Watson for Oncology</vt:lpstr>
      <vt:lpstr>IBM Watson for Oncology</vt:lpstr>
      <vt:lpstr>Microsoft’s Tay</vt:lpstr>
      <vt:lpstr>Microsoft’s Tay</vt:lpstr>
      <vt:lpstr>Amazon Recruiting Tool</vt:lpstr>
      <vt:lpstr>Amazon Recruiting Tool</vt:lpstr>
      <vt:lpstr>How do we deal with bias in innovation?</vt:lpstr>
      <vt:lpstr>Automation Bias</vt:lpstr>
      <vt:lpstr>Automation Bias</vt:lpstr>
      <vt:lpstr>Next Generation  of Innovators</vt:lpstr>
      <vt:lpstr>Universal Design in Learning</vt:lpstr>
      <vt:lpstr>Universal Design in Innovation</vt:lpstr>
      <vt:lpstr>Universal Design in Innovation</vt:lpstr>
      <vt:lpstr>Ethics &amp; Self-Driving Vehicles</vt:lpstr>
      <vt:lpstr>Ethics &amp; Self-Driving Vehicles</vt:lpstr>
      <vt:lpstr>Open 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Ethics,  Innovation,  &amp; Accessibility</dc:title>
  <dc:creator>Emily M Hand</dc:creator>
  <cp:lastModifiedBy>Emily M Hand</cp:lastModifiedBy>
  <cp:revision>16</cp:revision>
  <dcterms:created xsi:type="dcterms:W3CDTF">2019-11-25T06:52:12Z</dcterms:created>
  <dcterms:modified xsi:type="dcterms:W3CDTF">2020-07-17T15:19:55Z</dcterms:modified>
</cp:coreProperties>
</file>